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4117" r:id="rId3"/>
    <p:sldMasterId id="2147484120" r:id="rId4"/>
    <p:sldMasterId id="2147484123" r:id="rId5"/>
  </p:sldMasterIdLst>
  <p:notesMasterIdLst>
    <p:notesMasterId r:id="rId41"/>
  </p:notesMasterIdLst>
  <p:sldIdLst>
    <p:sldId id="258" r:id="rId6"/>
    <p:sldId id="353" r:id="rId7"/>
    <p:sldId id="424" r:id="rId8"/>
    <p:sldId id="391" r:id="rId9"/>
    <p:sldId id="392" r:id="rId10"/>
    <p:sldId id="393" r:id="rId11"/>
    <p:sldId id="394" r:id="rId12"/>
    <p:sldId id="425" r:id="rId13"/>
    <p:sldId id="396" r:id="rId14"/>
    <p:sldId id="397" r:id="rId15"/>
    <p:sldId id="398" r:id="rId16"/>
    <p:sldId id="399" r:id="rId17"/>
    <p:sldId id="400" r:id="rId18"/>
    <p:sldId id="426" r:id="rId19"/>
    <p:sldId id="427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28" r:id="rId30"/>
    <p:sldId id="430" r:id="rId31"/>
    <p:sldId id="431" r:id="rId32"/>
    <p:sldId id="432" r:id="rId33"/>
    <p:sldId id="433" r:id="rId34"/>
    <p:sldId id="429" r:id="rId35"/>
    <p:sldId id="412" r:id="rId36"/>
    <p:sldId id="413" r:id="rId37"/>
    <p:sldId id="414" r:id="rId38"/>
    <p:sldId id="415" r:id="rId39"/>
    <p:sldId id="416" r:id="rId40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120" d="100"/>
          <a:sy n="120" d="100"/>
        </p:scale>
        <p:origin x="-688" y="-24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1198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31685354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4439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6653046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71165737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73435139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433800975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279212291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51030597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235089960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538258740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16546184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818287155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1076963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366612878"/>
      </p:ext>
    </p:extLst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728488114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882429016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theme" Target="../theme/theme5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146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18" r:id="rId1"/>
    <p:sldLayoutId id="2147484119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783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21" r:id="rId1"/>
    <p:sldLayoutId id="2147484122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3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4" r:id="rId1"/>
    <p:sldLayoutId id="2147484125" r:id="rId2"/>
    <p:sldLayoutId id="2147484126" r:id="rId3"/>
    <p:sldLayoutId id="2147484127" r:id="rId4"/>
    <p:sldLayoutId id="2147484128" r:id="rId5"/>
    <p:sldLayoutId id="2147484129" r:id="rId6"/>
    <p:sldLayoutId id="2147484130" r:id="rId7"/>
    <p:sldLayoutId id="2147484131" r:id="rId8"/>
    <p:sldLayoutId id="2147484132" r:id="rId9"/>
    <p:sldLayoutId id="2147484133" r:id="rId10"/>
    <p:sldLayoutId id="2147484134" r:id="rId11"/>
    <p:sldLayoutId id="2147484135" r:id="rId12"/>
    <p:sldLayoutId id="214748413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ithub.com/justmarkham/DAT5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err="1" smtClean="0"/>
              <a:t>Git</a:t>
            </a:r>
            <a:r>
              <a:rPr lang="en-US" sz="6000" dirty="0" smtClean="0"/>
              <a:t> and </a:t>
            </a:r>
            <a:r>
              <a:rPr lang="en-US" sz="6000" dirty="0" err="1" smtClean="0"/>
              <a:t>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(1 of 2)</a:t>
            </a:r>
            <a:endParaRPr sz="3200">
              <a:latin typeface="+mj-l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Example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repo: 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hlinkClick r:id="rId2"/>
              </a:rPr>
              <a:t>https://github.com/justmarkham/DAT5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Account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name, repo name, description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Folder structure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Viewing files: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Rendered view (with syntax highlighting)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Raw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view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: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Describes a repo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Automatically displayed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Written in Markdown</a:t>
            </a:r>
            <a:endParaRPr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1845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(2 of 2)</a:t>
            </a:r>
            <a:endParaRPr sz="3200">
              <a:latin typeface="+mj-l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Commits:</a:t>
            </a:r>
            <a:endParaRPr sz="32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One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or more changes to one or more files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Revision highlighting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Commit comments are required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recent commit comment shown by filename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Profile page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386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Creating a repo on GitHub</a:t>
            </a:r>
            <a:endParaRPr sz="3200">
              <a:latin typeface="+mj-l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Click “Create New” (plus sign):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Define name, description, public or private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with README (if you’re going to clone)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Notes: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Nothing has happened to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This was done on GitHub, but GitHub used Git to add the README.md file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123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Easy-to-read, easy-to-write markup language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Usually (always?) rendered as HTML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Many implementations (aka “flavors”)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Let’s edit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using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!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203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Common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syntax: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## Header size 2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*italics* and **bold**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[link to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](https://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github.com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)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 bullet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`inline code` and ```code blocks```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Valid HTML can also be used within Markdown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315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III. Using </a:t>
            </a:r>
            <a:r>
              <a:rPr lang="en-US" dirty="0" err="1" smtClean="0"/>
              <a:t>Git</a:t>
            </a:r>
            <a:r>
              <a:rPr lang="en-US" dirty="0" smtClean="0"/>
              <a:t> With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188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installation and setup</a:t>
            </a:r>
            <a:endParaRPr sz="3200">
              <a:latin typeface="+mj-l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468154" y="122682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Installation: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tiny.cc/installgit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Open Git Bash (Windows) or Terminal (Mac/Linux):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user.name “YOUR FULL NAME”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user.email “YOUR EMAIL”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 the same email address you used with your GitHub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Generate SSH keys (optional):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tiny.cc/gitssh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More secure that HTTPS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Only necessary if HTTPS doesn’t work for you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32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Preview of what you’re about to do</a:t>
            </a:r>
            <a:endParaRPr sz="3200">
              <a:latin typeface="+mj-l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new GitHub repo to your computer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Make some file changes locally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Save those changes locally (“commit” them)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Update your GitHub repo with those changes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8813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Cloning a GitHub repo</a:t>
            </a:r>
            <a:endParaRPr sz="3200">
              <a:latin typeface="+mj-lt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68154" y="118110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Cloning = copying to your local computer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Like copying your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files to a new machine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First, change your working directory to where you want the repo you created to be stored: 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Then, clone the repo: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clone &lt;URL&gt;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Get HTTPS or SSH URL from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(ends in .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Clones to a subdirectory of the working directory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No visual feedback when you type your password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Navigate to the repo (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 then list the files (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ls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8110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Checking your remotes</a:t>
            </a:r>
            <a:endParaRPr sz="3200">
              <a:latin typeface="+mj-lt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 “remote alias” is a reference to a repo not on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a connection to your Dropbox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View remotes: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“origin” remote was set up by “git clone”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Note: Remotes are repo-specific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09858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Introduction to version control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Exploring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Using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with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Pulling from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. Bonus content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Making changes, checking your status</a:t>
            </a:r>
            <a:endParaRPr sz="3200">
              <a:latin typeface="+mj-l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Making changes: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Modify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in any text editor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Create a new file: 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touch &lt;filename&gt;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6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 status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File statuses (possibly color-coded):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Untracked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Tracked and modified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Staged for committing (green)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Committed</a:t>
            </a:r>
            <a:endParaRPr sz="2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1174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Committing changes</a:t>
            </a:r>
            <a:endParaRPr sz="3200">
              <a:latin typeface="+mj-lt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Stage changes for committing: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 single file: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&lt;filename&gt;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all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changes: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2800" dirty="0" smtClean="0">
                <a:solidFill>
                  <a:srgbClr val="C00000"/>
                </a:solidFill>
                <a:latin typeface="+mj-lt"/>
              </a:rPr>
              <a:t>-A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Red files have turned green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Commit changes: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commit -m “message about commit”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 again!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the log: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log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484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Pushing to GitHub</a:t>
            </a:r>
            <a:endParaRPr sz="3200">
              <a:latin typeface="+mj-lt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Everything you’ve done to your cloned repo (so far) has been local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You’ve been working in the “master” branch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committed changes to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syncing local file changes to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&lt;remote&gt; &lt;branch&gt;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Often: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 to check!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8681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Quick recap of what you’ve done</a:t>
            </a:r>
            <a:endParaRPr sz="3200">
              <a:latin typeface="+mj-lt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Created a repo on GitHub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Cloned repo to your local computer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Automatically sets up your “origin” remote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Made two file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Staged changes for committing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Committed changes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Pushed changes to GitHub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Inspected along the way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log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4710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Let’s do it again!</a:t>
            </a:r>
            <a:endParaRPr sz="3200">
              <a:latin typeface="+mj-l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Modify or add a file,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.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 -m “message”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7195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 Pulling from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287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You’ve added to and pushed changes to your own repo.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But how do you get new updates from the DAT5 repo?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 pull down the new changes!  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  <a:r>
              <a:rPr lang="en-US" sz="3200" dirty="0" smtClean="0">
                <a:solidFill>
                  <a:schemeClr val="tx1"/>
                </a:solidFill>
                <a:latin typeface="PFDinTextCompPro-Bold"/>
              </a:rPr>
              <a:t> 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fetch</a:t>
            </a:r>
            <a:r>
              <a:rPr lang="en-US" sz="3200" dirty="0" smtClean="0">
                <a:latin typeface="PFDinTextCompPro-Bold"/>
              </a:rPr>
              <a:t>, followed by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 smtClean="0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/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54619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pull</a:t>
            </a:r>
            <a:r>
              <a:rPr lang="en-US" sz="3200" dirty="0">
                <a:solidFill>
                  <a:schemeClr val="tx1"/>
                </a:solidFill>
                <a:latin typeface="PFDinTextCompPro-Bold"/>
              </a:rPr>
              <a:t> 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fetch</a:t>
            </a:r>
            <a:r>
              <a:rPr lang="en-US" sz="3200" dirty="0">
                <a:latin typeface="PFDinTextCompPro-Bold"/>
              </a:rPr>
              <a:t>, followed by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It goes to the repository on </a:t>
            </a:r>
            <a:r>
              <a:rPr lang="en-US" sz="3200" dirty="0" err="1" smtClean="0">
                <a:latin typeface="PFDinTextCompPro-Bold"/>
              </a:rPr>
              <a:t>Github</a:t>
            </a:r>
            <a:r>
              <a:rPr lang="en-US" sz="3200" dirty="0" smtClean="0">
                <a:latin typeface="PFDinTextCompPro-Bold"/>
              </a:rPr>
              <a:t> (the cloud), fetches new the changes made to files and folders, and merges them into your local repository (on your computer).</a:t>
            </a:r>
          </a:p>
          <a:p>
            <a:pPr algn="l">
              <a:buFont typeface="Arial"/>
              <a:buChar char="•"/>
            </a:pPr>
            <a:r>
              <a:rPr lang="en-US" sz="3200" b="1" dirty="0" smtClean="0">
                <a:latin typeface="PFDinTextCompPro-Bold"/>
              </a:rPr>
              <a:t>Note</a:t>
            </a:r>
            <a:r>
              <a:rPr lang="en-US" sz="3200" dirty="0" smtClean="0">
                <a:latin typeface="PFDinTextCompPro-Bold"/>
              </a:rPr>
              <a:t>:  This does not go to Kevin’s or Brandon’s personal computers.</a:t>
            </a: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385485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>
                <a:latin typeface="PFDinTextCompPro-Bold"/>
              </a:rPr>
              <a:t>Pulling from </a:t>
            </a:r>
            <a:r>
              <a:rPr lang="en-US" sz="3200" dirty="0" err="1">
                <a:latin typeface="PFDinTextCompPro-Bold"/>
              </a:rPr>
              <a:t>Github</a:t>
            </a:r>
            <a:endParaRPr lang="en-US" sz="3200" dirty="0">
              <a:latin typeface="PFDinTextCompPro-Bold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3309937" y="10287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 5     </a:t>
            </a:r>
            <a:r>
              <a:rPr kumimoji="0" lang="en-US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Git</a:t>
            </a:r>
            <a:r>
              <a:rPr lang="en-US" sz="3200" dirty="0" err="1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hub</a:t>
            </a:r>
            <a:r>
              <a:rPr lang="en-US" sz="3200" dirty="0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 Repo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095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Brandon’s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0051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Kevin’s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103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DAT5</a:t>
            </a:r>
            <a:r>
              <a:rPr kumimoji="0" lang="en-US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Students’ Computers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5" name="Straight Arrow Connector 4"/>
          <p:cNvCxnSpPr>
            <a:endCxn id="7" idx="0"/>
          </p:cNvCxnSpPr>
          <p:nvPr/>
        </p:nvCxnSpPr>
        <p:spPr bwMode="auto">
          <a:xfrm flipH="1">
            <a:off x="1481137" y="2400300"/>
            <a:ext cx="24384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3" idx="2"/>
            <a:endCxn id="8" idx="0"/>
          </p:cNvCxnSpPr>
          <p:nvPr/>
        </p:nvCxnSpPr>
        <p:spPr bwMode="auto">
          <a:xfrm flipH="1">
            <a:off x="4376737" y="2400300"/>
            <a:ext cx="3048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>
            <a:endCxn id="9" idx="0"/>
          </p:cNvCxnSpPr>
          <p:nvPr/>
        </p:nvCxnSpPr>
        <p:spPr bwMode="auto">
          <a:xfrm>
            <a:off x="5367337" y="2400300"/>
            <a:ext cx="25146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-119063" y="1714500"/>
            <a:ext cx="3505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Kevin and Brandon can push and pull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6434137" y="2008882"/>
            <a:ext cx="281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Students can only pull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319954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File conflicts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There can be errors in the “merge” part.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If there are “conflicting” files, the pull request will fail.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What causes conflicts?  Overriding edits made to files in the repo on your local machine. 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How do I fix this?  Rename your edited file.  This will allow the pull request to pull down the original, unedited file.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Alternatively, create a different folder (not within the DAT5 repo on your computer) for edited files.</a:t>
            </a:r>
          </a:p>
          <a:p>
            <a:pPr algn="l">
              <a:buFont typeface="Arial"/>
              <a:buChar char="•"/>
            </a:pP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861933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. Introduction to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14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V. Bonus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2083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Two ways to initialize Git</a:t>
            </a:r>
            <a:endParaRPr sz="3200">
              <a:latin typeface="+mj-lt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on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to your local machine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locally: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Git in existing local 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init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(without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remote: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origin &lt;URL&gt;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090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or moving a repo</a:t>
            </a:r>
            <a:endParaRPr sz="3200">
              <a:latin typeface="+mj-lt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GitHub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Settings, then Delete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delete the folder!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Moving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move the folder!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0260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Excluding files from a repo</a:t>
            </a:r>
            <a:endParaRPr sz="3200">
              <a:latin typeface="+mj-lt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“.gitignore” file in your repo: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touch .gitignore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Specify exclusions, one per line: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Single files: pip-log.txt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All files with a matching extension: *.pyc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Directories: env/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Templates: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github.com/github/gitignore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221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Gists: lightweight repos</a:t>
            </a:r>
            <a:endParaRPr sz="3200">
              <a:latin typeface="+mj-lt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have access to Gist: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gist.github.com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one or more files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Supports cloning, forking, commenting, committing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Can be public or secret (not private)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for snippets, embedding, IPython nbviewer, etc.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4785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to learn next</a:t>
            </a:r>
            <a:endParaRPr sz="3200">
              <a:latin typeface="+mj-lt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68154" y="1226820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Working with branches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Rolling back changes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Resolving merge conflicts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Fixing LF/CRLF issues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560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Why learn version control?</a:t>
            </a:r>
            <a:endParaRPr sz="3200" dirty="0">
              <a:latin typeface="+mj-l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is useful when you write code, and data scientists write 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code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latin typeface="+mj-lt"/>
              </a:rPr>
              <a:t>Allows you to keep different “versions” of your code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teams to easily collaborate on the same codebase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you to contribute to open source projects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Attractive skill for employment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8696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Git?</a:t>
            </a:r>
            <a:endParaRPr sz="3200">
              <a:latin typeface="+mj-l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system that allows you to track files and file changes in a repository (“repo”)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Primarily used by software developers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widely used version control system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Alternatives: Mercurial, Subversion, CVS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Runs from the command line (usually)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Can be used alone or in a team</a:t>
            </a:r>
            <a:endParaRPr sz="32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37" y="20955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0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GitHub?</a:t>
            </a:r>
            <a:endParaRPr sz="3200">
              <a:latin typeface="+mj-l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68154" y="1051560"/>
            <a:ext cx="8426399" cy="391395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 website, not a version control system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Allows you to put your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repos online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Largest code host in the world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Alternative: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Bitbucket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Benefits of </a:t>
            </a:r>
            <a:r>
              <a:rPr lang="en-US" sz="2600" dirty="0" err="1" smtClean="0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Backup of files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Visual interface for navigating repos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Makes repo collaboration easy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is just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for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”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Note: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does not require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</p:txBody>
      </p:sp>
      <p:pic>
        <p:nvPicPr>
          <p:cNvPr id="2" name="Picture 1" descr="Octoca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44" y="1104900"/>
            <a:ext cx="4629293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91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can be challenging to learn</a:t>
            </a:r>
            <a:endParaRPr sz="3200">
              <a:latin typeface="+mj-l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Designed (by programmers) for power and flexibility over simplicity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know if what you did was right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explore since most actions are “permanent” (in a sense) and can have serious consequences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We’ll focus on the most important 10% of Git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9386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II. Exploring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68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setup</a:t>
            </a:r>
            <a:endParaRPr sz="3200">
              <a:latin typeface="+mj-l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an account at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There’s nothing to install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“GitHub for Windows” &amp; “GitHub for Mac” are GUI clients (alternatives to command line)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1203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10388</TotalTime>
  <Pages>0</Pages>
  <Words>1487</Words>
  <Characters>0</Characters>
  <Application>Microsoft Macintosh PowerPoint</Application>
  <PresentationFormat>Custom</PresentationFormat>
  <Lines>0</Lines>
  <Paragraphs>215</Paragraphs>
  <Slides>35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GA_Instructor_Template_Deck</vt:lpstr>
      <vt:lpstr>Agenda</vt:lpstr>
      <vt:lpstr>1_GA_Instructor_Template_Deck</vt:lpstr>
      <vt:lpstr>2_GA_Instructor_Template_Deck</vt:lpstr>
      <vt:lpstr>1_Agenda</vt:lpstr>
      <vt:lpstr> Data Science Git and Github</vt:lpstr>
      <vt:lpstr> I. Introduction to version control II. Exploring Github III. Using Git with Github IV. Pulling from Github V. Bonus content</vt:lpstr>
      <vt:lpstr>i. Introduction to version control</vt:lpstr>
      <vt:lpstr>PowerPoint Presentation</vt:lpstr>
      <vt:lpstr>PowerPoint Presentation</vt:lpstr>
      <vt:lpstr>PowerPoint Presentation</vt:lpstr>
      <vt:lpstr>PowerPoint Presentation</vt:lpstr>
      <vt:lpstr> II. Exploring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Using Git With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Pulling from Github</vt:lpstr>
      <vt:lpstr>PowerPoint Presentation</vt:lpstr>
      <vt:lpstr>PowerPoint Presentation</vt:lpstr>
      <vt:lpstr>PowerPoint Presentation</vt:lpstr>
      <vt:lpstr>PowerPoint Presentation</vt:lpstr>
      <vt:lpstr> V. Bonus Content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Brandon B</cp:lastModifiedBy>
  <cp:revision>578</cp:revision>
  <dcterms:modified xsi:type="dcterms:W3CDTF">2015-03-23T11:15:59Z</dcterms:modified>
</cp:coreProperties>
</file>